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sldIdLst>
    <p:sldId id="372" r:id="rId2"/>
    <p:sldId id="375" r:id="rId3"/>
    <p:sldId id="374" r:id="rId4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lumn Chart" id="{0461494D-845B-4958-B0BB-DF13CBE609E7}">
          <p14:sldIdLst>
            <p14:sldId id="372"/>
            <p14:sldId id="375"/>
            <p14:sldId id="37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6E3FF"/>
    <a:srgbClr val="B9B9B9"/>
    <a:srgbClr val="00A7E1"/>
    <a:srgbClr val="1B4479"/>
    <a:srgbClr val="FFFFFF"/>
    <a:srgbClr val="009242"/>
    <a:srgbClr val="B61C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860" autoAdjust="0"/>
    <p:restoredTop sz="94660"/>
  </p:normalViewPr>
  <p:slideViewPr>
    <p:cSldViewPr snapToGrid="0">
      <p:cViewPr>
        <p:scale>
          <a:sx n="100" d="100"/>
          <a:sy n="100" d="100"/>
        </p:scale>
        <p:origin x="1022" y="5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l-PL" dirty="0"/>
              <a:t>60 pupils voted on their one favorite subject</a:t>
            </a:r>
            <a:r>
              <a:rPr lang="pl-PL" baseline="0" dirty="0"/>
              <a:t> in our school. Turns out many of you are keen on science and mathematics!</a:t>
            </a:r>
            <a:endParaRPr lang="en-U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Votes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7D7-48F2-A6B8-DFF3FBC66A9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7D7-48F2-A6B8-DFF3FBC66A9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088-4081-8732-954DC1107A5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3088-4081-8732-954DC1107A57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77D7-48F2-A6B8-DFF3FBC66A9E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1-77D7-48F2-A6B8-DFF3FBC66A9E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3-77D7-48F2-A6B8-DFF3FBC66A9E}"/>
                </c:ext>
              </c:extLst>
            </c:dLbl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2-77D7-48F2-A6B8-DFF3FBC66A9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Science</c:v>
                </c:pt>
                <c:pt idx="1">
                  <c:v>Physical Education</c:v>
                </c:pt>
                <c:pt idx="2">
                  <c:v>Mathematics</c:v>
                </c:pt>
                <c:pt idx="3">
                  <c:v>Art</c:v>
                </c:pt>
                <c:pt idx="4">
                  <c:v>Music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20</c:v>
                </c:pt>
                <c:pt idx="1">
                  <c:v>15</c:v>
                </c:pt>
                <c:pt idx="2">
                  <c:v>12</c:v>
                </c:pt>
                <c:pt idx="3">
                  <c:v>8</c:v>
                </c:pt>
                <c:pt idx="4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7D7-48F2-A6B8-DFF3FBC66A9E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18.10.2022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9" name="Picture 8" descr="Shape&#10;&#10;Description automatically generated with medium confidence">
            <a:extLst>
              <a:ext uri="{FF2B5EF4-FFF2-40B4-BE49-F238E27FC236}">
                <a16:creationId xmlns:a16="http://schemas.microsoft.com/office/drawing/2014/main" id="{70F5D69D-AC57-EC51-5570-349598B187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9280" y="256135"/>
            <a:ext cx="3986068" cy="998226"/>
          </a:xfrm>
          <a:prstGeom prst="rect">
            <a:avLst/>
          </a:prstGeom>
        </p:spPr>
      </p:pic>
      <p:pic>
        <p:nvPicPr>
          <p:cNvPr id="7" name="Graphic 6" descr="Table with solid fill">
            <a:extLst>
              <a:ext uri="{FF2B5EF4-FFF2-40B4-BE49-F238E27FC236}">
                <a16:creationId xmlns:a16="http://schemas.microsoft.com/office/drawing/2014/main" id="{56B1884C-FB62-EC2C-1E11-FEAFB79B624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463142" y="308934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874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a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18.10.2022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8" name="Picture 7" descr="Shape&#10;&#10;Description automatically generated with medium confidence">
            <a:extLst>
              <a:ext uri="{FF2B5EF4-FFF2-40B4-BE49-F238E27FC236}">
                <a16:creationId xmlns:a16="http://schemas.microsoft.com/office/drawing/2014/main" id="{0816A718-ED27-F6C2-2B2B-C994924925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842378" y="1052266"/>
            <a:ext cx="2322367" cy="581588"/>
          </a:xfrm>
          <a:prstGeom prst="rect">
            <a:avLst/>
          </a:prstGeom>
        </p:spPr>
      </p:pic>
      <p:pic>
        <p:nvPicPr>
          <p:cNvPr id="13" name="Graphic 12" descr="Bar chart with solid fill">
            <a:extLst>
              <a:ext uri="{FF2B5EF4-FFF2-40B4-BE49-F238E27FC236}">
                <a16:creationId xmlns:a16="http://schemas.microsoft.com/office/drawing/2014/main" id="{80808CD1-EE96-48E4-82D4-51BF7D75878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491" y="41458"/>
            <a:ext cx="514533" cy="514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5759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ract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 descr="Calligraphy Pen with solid fill">
            <a:extLst>
              <a:ext uri="{FF2B5EF4-FFF2-40B4-BE49-F238E27FC236}">
                <a16:creationId xmlns:a16="http://schemas.microsoft.com/office/drawing/2014/main" id="{C6054BFB-BE23-B60B-BBFA-D27683A60A6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-77309" y="1920964"/>
            <a:ext cx="612614" cy="612614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18.10.2022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Picture 6" descr="Shape&#10;&#10;Description automatically generated with medium confidence">
            <a:extLst>
              <a:ext uri="{FF2B5EF4-FFF2-40B4-BE49-F238E27FC236}">
                <a16:creationId xmlns:a16="http://schemas.microsoft.com/office/drawing/2014/main" id="{61ABA0D5-870C-3F18-2957-EAF0C406BE4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756494" y="764114"/>
            <a:ext cx="1977808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911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ractice +title +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 descr="Calligraphy Pen with solid fill">
            <a:extLst>
              <a:ext uri="{FF2B5EF4-FFF2-40B4-BE49-F238E27FC236}">
                <a16:creationId xmlns:a16="http://schemas.microsoft.com/office/drawing/2014/main" id="{C6054BFB-BE23-B60B-BBFA-D27683A60A6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-77309" y="1920964"/>
            <a:ext cx="612614" cy="612614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18.10.2022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Picture 6" descr="Shape&#10;&#10;Description automatically generated with medium confidence">
            <a:extLst>
              <a:ext uri="{FF2B5EF4-FFF2-40B4-BE49-F238E27FC236}">
                <a16:creationId xmlns:a16="http://schemas.microsoft.com/office/drawing/2014/main" id="{61ABA0D5-870C-3F18-2957-EAF0C406BE4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756494" y="764114"/>
            <a:ext cx="1977808" cy="4953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832892F-4217-C364-8035-CC5B4331CE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4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pl-PL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3519950-5051-745B-268B-EB67DA461FC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8200" y="1477963"/>
            <a:ext cx="10515600" cy="46593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265041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ractice (No tit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 descr="Calligraphy Pen with solid fill">
            <a:extLst>
              <a:ext uri="{FF2B5EF4-FFF2-40B4-BE49-F238E27FC236}">
                <a16:creationId xmlns:a16="http://schemas.microsoft.com/office/drawing/2014/main" id="{C6054BFB-BE23-B60B-BBFA-D27683A60A6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-77309" y="1920964"/>
            <a:ext cx="612614" cy="612614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18.10.2022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Picture 6" descr="Shape&#10;&#10;Description automatically generated with medium confidence">
            <a:extLst>
              <a:ext uri="{FF2B5EF4-FFF2-40B4-BE49-F238E27FC236}">
                <a16:creationId xmlns:a16="http://schemas.microsoft.com/office/drawing/2014/main" id="{61ABA0D5-870C-3F18-2957-EAF0C406BE4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756494" y="764114"/>
            <a:ext cx="1977808" cy="495300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3519950-5051-745B-268B-EB67DA461FC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574800" y="1191419"/>
            <a:ext cx="9042400" cy="4475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594448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7E8BB3-8C05-45CD-B0ED-DFEB765575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1BEDB10-36B2-4643-A359-9B35322AC5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5464F1-654A-4B49-8973-72AFE8253D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18.10.2022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B9646F-AB67-4DA0-AD14-AD7623FE4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5BA7DB-5262-4188-847C-6A2858868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13633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437B6A-EDE9-4A25-A102-5069CF8F5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69AF37-AF10-4D5A-8569-1C85EF517A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ABEF57-C9AB-4258-98B3-8927CD130F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AF289D-2A84-4602-8C63-FB4E531F3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18.10.2022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CB05CB-A60F-49BC-93D6-8DC1E3DE55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CE16F1-4692-4317-AD8E-6F69AE4B8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2497190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88475D-2A27-41C9-A992-E6C4A02338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515583-24C3-4B62-B654-7336597C0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18.10.2022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6E857E-34EE-4B03-8E3F-20F629767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D21AA0-E7E4-42E5-8191-FB9130F24E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707569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8B4D28D-D38A-41DE-A7EA-56915AF83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18.10.2022</a:t>
            </a:fld>
            <a:endParaRPr lang="pl-P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63F2987-21B5-4CFD-BBE3-DA7261831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498525-7211-4C3B-92CD-221CFAB41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627514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8865DD-AA11-4E0F-9B71-404873955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95300"/>
            <a:ext cx="10744200" cy="3429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 dirty="0"/>
              <a:t>Click to edit Master title style</a:t>
            </a:r>
            <a:endParaRPr lang="pl-P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CA4B66-4D0A-4DDF-BA1F-E6925F90B9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1714500"/>
            <a:ext cx="10744200" cy="44196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40183C-C190-4A68-B695-B028B1E8EB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F26057-4B71-4CC8-8CC8-69221587FF56}" type="datetimeFigureOut">
              <a:rPr lang="pl-PL" smtClean="0"/>
              <a:t>18.10.2022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44A6D8-A177-4FBB-B55A-8F8C235E73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B60983-A20B-404C-A755-7D54E5DE82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40420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70" r:id="rId6"/>
    <p:sldLayoutId id="2147483671" r:id="rId7"/>
    <p:sldLayoutId id="2147483672" r:id="rId8"/>
    <p:sldLayoutId id="2147483673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768">
          <p15:clr>
            <a:srgbClr val="F26B43"/>
          </p15:clr>
        </p15:guide>
        <p15:guide id="3" pos="3912">
          <p15:clr>
            <a:srgbClr val="F26B43"/>
          </p15:clr>
        </p15:guide>
        <p15:guide id="7" orient="horz" pos="528">
          <p15:clr>
            <a:srgbClr val="FDE53C"/>
          </p15:clr>
        </p15:guide>
        <p15:guide id="18" pos="4344">
          <p15:clr>
            <a:srgbClr val="F26B43"/>
          </p15:clr>
        </p15:guide>
        <p15:guide id="19" pos="4488">
          <p15:clr>
            <a:srgbClr val="F26B43"/>
          </p15:clr>
        </p15:guide>
        <p15:guide id="20" pos="3336">
          <p15:clr>
            <a:srgbClr val="F26B43"/>
          </p15:clr>
        </p15:guide>
        <p15:guide id="21" pos="3192">
          <p15:clr>
            <a:srgbClr val="F26B43"/>
          </p15:clr>
        </p15:guide>
        <p15:guide id="22" pos="4920">
          <p15:clr>
            <a:srgbClr val="F26B43"/>
          </p15:clr>
        </p15:guide>
        <p15:guide id="23" pos="5064">
          <p15:clr>
            <a:srgbClr val="F26B43"/>
          </p15:clr>
        </p15:guide>
        <p15:guide id="24" pos="5496">
          <p15:clr>
            <a:srgbClr val="F26B43"/>
          </p15:clr>
        </p15:guide>
        <p15:guide id="25" pos="5640">
          <p15:clr>
            <a:srgbClr val="F26B43"/>
          </p15:clr>
        </p15:guide>
        <p15:guide id="26" pos="6072">
          <p15:clr>
            <a:srgbClr val="F26B43"/>
          </p15:clr>
        </p15:guide>
        <p15:guide id="27" pos="6216">
          <p15:clr>
            <a:srgbClr val="F26B43"/>
          </p15:clr>
        </p15:guide>
        <p15:guide id="28" pos="6648">
          <p15:clr>
            <a:srgbClr val="F26B43"/>
          </p15:clr>
        </p15:guide>
        <p15:guide id="29" pos="6792">
          <p15:clr>
            <a:srgbClr val="F26B43"/>
          </p15:clr>
        </p15:guide>
        <p15:guide id="30" pos="7224">
          <p15:clr>
            <a:srgbClr val="F26B43"/>
          </p15:clr>
        </p15:guide>
        <p15:guide id="31" pos="7368">
          <p15:clr>
            <a:srgbClr val="F26B43"/>
          </p15:clr>
        </p15:guide>
        <p15:guide id="32" pos="2760">
          <p15:clr>
            <a:srgbClr val="F26B43"/>
          </p15:clr>
        </p15:guide>
        <p15:guide id="33" pos="2616">
          <p15:clr>
            <a:srgbClr val="F26B43"/>
          </p15:clr>
        </p15:guide>
        <p15:guide id="35" pos="2040">
          <p15:clr>
            <a:srgbClr val="F26B43"/>
          </p15:clr>
        </p15:guide>
        <p15:guide id="36" pos="2184">
          <p15:clr>
            <a:srgbClr val="F26B43"/>
          </p15:clr>
        </p15:guide>
        <p15:guide id="37" pos="1464">
          <p15:clr>
            <a:srgbClr val="F26B43"/>
          </p15:clr>
        </p15:guide>
        <p15:guide id="38" pos="1608">
          <p15:clr>
            <a:srgbClr val="F26B43"/>
          </p15:clr>
        </p15:guide>
        <p15:guide id="39" pos="888">
          <p15:clr>
            <a:srgbClr val="F26B43"/>
          </p15:clr>
        </p15:guide>
        <p15:guide id="40" pos="1032">
          <p15:clr>
            <a:srgbClr val="F26B43"/>
          </p15:clr>
        </p15:guide>
        <p15:guide id="41" pos="312">
          <p15:clr>
            <a:srgbClr val="F26B43"/>
          </p15:clr>
        </p15:guide>
        <p15:guide id="42" pos="456">
          <p15:clr>
            <a:srgbClr val="F26B43"/>
          </p15:clr>
        </p15:guide>
        <p15:guide id="44" orient="horz" pos="1080">
          <p15:clr>
            <a:srgbClr val="FDE53C"/>
          </p15:clr>
        </p15:guide>
        <p15:guide id="46" orient="horz" pos="1632">
          <p15:clr>
            <a:srgbClr val="F26B43"/>
          </p15:clr>
        </p15:guide>
        <p15:guide id="48" orient="horz" pos="2760">
          <p15:clr>
            <a:srgbClr val="F26B43"/>
          </p15:clr>
        </p15:guide>
        <p15:guide id="51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CB9B29D-4C03-18B9-B8A0-E1D03208971D}"/>
              </a:ext>
            </a:extLst>
          </p:cNvPr>
          <p:cNvSpPr txBox="1"/>
          <p:nvPr/>
        </p:nvSpPr>
        <p:spPr>
          <a:xfrm>
            <a:off x="1925306" y="2230041"/>
            <a:ext cx="8341387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fontAlgn="auto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pl-PL" sz="1800" b="1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Favourite subject of pupils in primary school „Learny” in year 2040, N=60, 1 vote per pupil</a:t>
            </a:r>
            <a:endParaRPr kumimoji="0" lang="en-US" sz="1800" b="1" i="0" u="none" strike="noStrike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C45624D1-CB61-3397-A5BA-913732114E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9894818"/>
              </p:ext>
            </p:extLst>
          </p:nvPr>
        </p:nvGraphicFramePr>
        <p:xfrm>
          <a:off x="2875278" y="2859668"/>
          <a:ext cx="6441442" cy="17816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20721">
                  <a:extLst>
                    <a:ext uri="{9D8B030D-6E8A-4147-A177-3AD203B41FA5}">
                      <a16:colId xmlns:a16="http://schemas.microsoft.com/office/drawing/2014/main" val="3295329503"/>
                    </a:ext>
                  </a:extLst>
                </a:gridCol>
                <a:gridCol w="3220721">
                  <a:extLst>
                    <a:ext uri="{9D8B030D-6E8A-4147-A177-3AD203B41FA5}">
                      <a16:colId xmlns:a16="http://schemas.microsoft.com/office/drawing/2014/main" val="2769428167"/>
                    </a:ext>
                  </a:extLst>
                </a:gridCol>
              </a:tblGrid>
              <a:tr h="410005">
                <a:tc>
                  <a:txBody>
                    <a:bodyPr/>
                    <a:lstStyle/>
                    <a:p>
                      <a:pPr algn="ctr"/>
                      <a:r>
                        <a:rPr lang="pl-PL" sz="1200" b="1" dirty="0"/>
                        <a:t>Subject</a:t>
                      </a:r>
                      <a:endParaRPr 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b="1" dirty="0"/>
                        <a:t>Votes</a:t>
                      </a:r>
                      <a:endParaRPr lang="en-US" sz="12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08991919"/>
                  </a:ext>
                </a:extLst>
              </a:tr>
              <a:tr h="237777">
                <a:tc>
                  <a:txBody>
                    <a:bodyPr/>
                    <a:lstStyle/>
                    <a:p>
                      <a:pPr algn="ctr"/>
                      <a:r>
                        <a:rPr lang="pl-PL" sz="1200" dirty="0"/>
                        <a:t>Mathematics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dirty="0"/>
                        <a:t>12</a:t>
                      </a:r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76108591"/>
                  </a:ext>
                </a:extLst>
              </a:tr>
              <a:tr h="237777">
                <a:tc>
                  <a:txBody>
                    <a:bodyPr/>
                    <a:lstStyle/>
                    <a:p>
                      <a:pPr algn="ctr"/>
                      <a:r>
                        <a:rPr lang="pl-PL" sz="1200" dirty="0"/>
                        <a:t>Science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dirty="0"/>
                        <a:t>20</a:t>
                      </a:r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98482816"/>
                  </a:ext>
                </a:extLst>
              </a:tr>
              <a:tr h="237777">
                <a:tc>
                  <a:txBody>
                    <a:bodyPr/>
                    <a:lstStyle/>
                    <a:p>
                      <a:pPr algn="ctr"/>
                      <a:r>
                        <a:rPr lang="pl-PL" sz="1200" dirty="0"/>
                        <a:t>Art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dirty="0"/>
                        <a:t>8</a:t>
                      </a:r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20302069"/>
                  </a:ext>
                </a:extLst>
              </a:tr>
              <a:tr h="237777">
                <a:tc>
                  <a:txBody>
                    <a:bodyPr/>
                    <a:lstStyle/>
                    <a:p>
                      <a:pPr algn="ctr"/>
                      <a:r>
                        <a:rPr lang="pl-PL" sz="1200" dirty="0"/>
                        <a:t>Music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dirty="0"/>
                        <a:t>5</a:t>
                      </a:r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73553648"/>
                  </a:ext>
                </a:extLst>
              </a:tr>
              <a:tr h="237777">
                <a:tc>
                  <a:txBody>
                    <a:bodyPr/>
                    <a:lstStyle/>
                    <a:p>
                      <a:pPr algn="ctr"/>
                      <a:r>
                        <a:rPr lang="pl-PL" sz="1200" dirty="0"/>
                        <a:t>Physical Education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dirty="0"/>
                        <a:t>15</a:t>
                      </a:r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130824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23939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7C54C334-95D1-194F-4345-C594959F27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76701815"/>
              </p:ext>
            </p:extLst>
          </p:nvPr>
        </p:nvGraphicFramePr>
        <p:xfrm>
          <a:off x="-25850" y="928010"/>
          <a:ext cx="7627138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B18ED7C2-1948-F9FC-F337-FA90309323D9}"/>
              </a:ext>
            </a:extLst>
          </p:cNvPr>
          <p:cNvSpPr txBox="1"/>
          <p:nvPr/>
        </p:nvSpPr>
        <p:spPr>
          <a:xfrm>
            <a:off x="7248401" y="3236492"/>
            <a:ext cx="40459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600" b="1" dirty="0">
                <a:solidFill>
                  <a:srgbClr val="1B4479"/>
                </a:solidFill>
              </a:rPr>
              <a:t>20 votes </a:t>
            </a:r>
            <a:r>
              <a:rPr lang="pl-PL" sz="3600" dirty="0">
                <a:solidFill>
                  <a:srgbClr val="1B4479"/>
                </a:solidFill>
              </a:rPr>
              <a:t>on science!</a:t>
            </a:r>
            <a:endParaRPr lang="en-US" sz="3600" dirty="0">
              <a:solidFill>
                <a:srgbClr val="1B4479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5314063-C902-3D06-55B5-4933DC2E1341}"/>
              </a:ext>
            </a:extLst>
          </p:cNvPr>
          <p:cNvSpPr txBox="1"/>
          <p:nvPr/>
        </p:nvSpPr>
        <p:spPr>
          <a:xfrm>
            <a:off x="7788614" y="4015391"/>
            <a:ext cx="29655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600" b="1" dirty="0">
                <a:solidFill>
                  <a:srgbClr val="00A7E1"/>
                </a:solidFill>
              </a:rPr>
              <a:t>15 votes </a:t>
            </a:r>
            <a:r>
              <a:rPr lang="pl-PL" sz="3600" dirty="0">
                <a:solidFill>
                  <a:srgbClr val="00A7E1"/>
                </a:solidFill>
              </a:rPr>
              <a:t>on PE</a:t>
            </a:r>
            <a:endParaRPr lang="en-US" sz="3600" dirty="0">
              <a:solidFill>
                <a:srgbClr val="00A7E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330508C-FBD0-CA00-ECE8-375613152751}"/>
              </a:ext>
            </a:extLst>
          </p:cNvPr>
          <p:cNvSpPr txBox="1"/>
          <p:nvPr/>
        </p:nvSpPr>
        <p:spPr>
          <a:xfrm>
            <a:off x="7146580" y="1967805"/>
            <a:ext cx="424962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6600" b="1" dirty="0">
                <a:solidFill>
                  <a:srgbClr val="B9B9B9"/>
                </a:solidFill>
              </a:rPr>
              <a:t>OUR TOP 3:</a:t>
            </a:r>
            <a:endParaRPr lang="en-US" sz="6600" b="1" dirty="0">
              <a:solidFill>
                <a:srgbClr val="B9B9B9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F3CBF7F-7688-38D4-7897-E00A5761DFAA}"/>
              </a:ext>
            </a:extLst>
          </p:cNvPr>
          <p:cNvSpPr txBox="1"/>
          <p:nvPr/>
        </p:nvSpPr>
        <p:spPr>
          <a:xfrm>
            <a:off x="7505425" y="4794289"/>
            <a:ext cx="35319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600" b="1" dirty="0">
                <a:solidFill>
                  <a:srgbClr val="A6E3FF"/>
                </a:solidFill>
              </a:rPr>
              <a:t>12 votes </a:t>
            </a:r>
            <a:r>
              <a:rPr lang="pl-PL" sz="3600" dirty="0">
                <a:solidFill>
                  <a:srgbClr val="A6E3FF"/>
                </a:solidFill>
              </a:rPr>
              <a:t>on math</a:t>
            </a:r>
            <a:endParaRPr lang="en-US" sz="3600" dirty="0">
              <a:solidFill>
                <a:srgbClr val="A6E3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287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06400-9C85-43DC-CFE6-6A97DD5DD4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20" name="Content Placeholder 19">
            <a:extLst>
              <a:ext uri="{FF2B5EF4-FFF2-40B4-BE49-F238E27FC236}">
                <a16:creationId xmlns:a16="http://schemas.microsoft.com/office/drawing/2014/main" id="{BAC69244-0A88-523D-7A1E-C9A403BE430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41DAE6F-FB6A-6BAD-2C06-B969E7DF1F64}"/>
              </a:ext>
            </a:extLst>
          </p:cNvPr>
          <p:cNvSpPr txBox="1"/>
          <p:nvPr/>
        </p:nvSpPr>
        <p:spPr>
          <a:xfrm>
            <a:off x="-1829" y="-1497827"/>
            <a:ext cx="20233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1. 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Insert a Pie Chart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AA08CF-C1A2-5650-3CCB-8779BF259A71}"/>
              </a:ext>
            </a:extLst>
          </p:cNvPr>
          <p:cNvSpPr txBox="1"/>
          <p:nvPr/>
        </p:nvSpPr>
        <p:spPr>
          <a:xfrm>
            <a:off x="-1830" y="-1167107"/>
            <a:ext cx="2780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2. </a:t>
            </a:r>
            <a:r>
              <a:rPr lang="pl-PL" dirty="0">
                <a:solidFill>
                  <a:prstClr val="black"/>
                </a:solidFill>
                <a:latin typeface="Calibri" panose="020F0502020204030204"/>
              </a:rPr>
              <a:t>Sort numbers high to low</a:t>
            </a: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B647377-BC54-CC8D-559F-C8525AAE6F72}"/>
              </a:ext>
            </a:extLst>
          </p:cNvPr>
          <p:cNvSpPr txBox="1"/>
          <p:nvPr/>
        </p:nvSpPr>
        <p:spPr>
          <a:xfrm>
            <a:off x="-1831" y="-836387"/>
            <a:ext cx="43190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3. 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Remove the legend but insert Data Labels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6541768-286A-F792-83BA-619AC585EBA2}"/>
              </a:ext>
            </a:extLst>
          </p:cNvPr>
          <p:cNvSpPr txBox="1"/>
          <p:nvPr/>
        </p:nvSpPr>
        <p:spPr>
          <a:xfrm>
            <a:off x="0" y="-505667"/>
            <a:ext cx="2848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4. </a:t>
            </a:r>
            <a:r>
              <a:rPr lang="pl-PL" dirty="0">
                <a:solidFill>
                  <a:prstClr val="black"/>
                </a:solidFill>
                <a:latin typeface="Calibri" panose="020F0502020204030204"/>
              </a:rPr>
              <a:t>Add percentage or values</a:t>
            </a: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4020665"/>
      </p:ext>
    </p:extLst>
  </p:cSld>
  <p:clrMapOvr>
    <a:masterClrMapping/>
  </p:clrMapOvr>
</p:sld>
</file>

<file path=ppt/theme/theme1.xml><?xml version="1.0" encoding="utf-8"?>
<a:theme xmlns:a="http://schemas.openxmlformats.org/drawingml/2006/main" name="Good Looking 1">
  <a:themeElements>
    <a:clrScheme name="Custom 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B4479"/>
      </a:accent1>
      <a:accent2>
        <a:srgbClr val="00A7E1"/>
      </a:accent2>
      <a:accent3>
        <a:srgbClr val="A6E3FF"/>
      </a:accent3>
      <a:accent4>
        <a:srgbClr val="EBE9E9"/>
      </a:accent4>
      <a:accent5>
        <a:srgbClr val="5B9BD5"/>
      </a:accent5>
      <a:accent6>
        <a:srgbClr val="1E292E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ood Looking 1" id="{A7323A52-B4B2-49ED-ABAE-57F443AF1E79}" vid="{EE1B6688-00BC-4E9B-A0CC-6F00C3043AF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105</TotalTime>
  <Words>104</Words>
  <Application>Microsoft Office PowerPoint</Application>
  <PresentationFormat>Widescreen</PresentationFormat>
  <Paragraphs>22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Good Looking 1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P</dc:creator>
  <cp:lastModifiedBy>Andrew P</cp:lastModifiedBy>
  <cp:revision>15</cp:revision>
  <dcterms:created xsi:type="dcterms:W3CDTF">2022-08-02T06:24:42Z</dcterms:created>
  <dcterms:modified xsi:type="dcterms:W3CDTF">2022-10-18T07:09:05Z</dcterms:modified>
</cp:coreProperties>
</file>